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96" r:id="rId6"/>
    <p:sldId id="297" r:id="rId7"/>
    <p:sldId id="298" r:id="rId8"/>
    <p:sldId id="299" r:id="rId9"/>
    <p:sldId id="302" r:id="rId10"/>
    <p:sldId id="261" r:id="rId11"/>
    <p:sldId id="322" r:id="rId12"/>
    <p:sldId id="300" r:id="rId13"/>
    <p:sldId id="301" r:id="rId14"/>
    <p:sldId id="303" r:id="rId15"/>
    <p:sldId id="305" r:id="rId16"/>
    <p:sldId id="306" r:id="rId17"/>
    <p:sldId id="311" r:id="rId18"/>
    <p:sldId id="314" r:id="rId19"/>
    <p:sldId id="307" r:id="rId20"/>
    <p:sldId id="308" r:id="rId21"/>
    <p:sldId id="309" r:id="rId22"/>
    <p:sldId id="310" r:id="rId23"/>
    <p:sldId id="315" r:id="rId24"/>
    <p:sldId id="316" r:id="rId25"/>
    <p:sldId id="317" r:id="rId26"/>
    <p:sldId id="318" r:id="rId27"/>
    <p:sldId id="323" r:id="rId28"/>
    <p:sldId id="319" r:id="rId29"/>
    <p:sldId id="321" r:id="rId30"/>
    <p:sldId id="324" r:id="rId31"/>
    <p:sldId id="320" r:id="rId32"/>
    <p:sldId id="304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Fragment Mono" panose="020B060402020202020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A6E88A-459E-4A03-9031-A72656A7BB97}">
  <a:tblStyle styleId="{B1A6E88A-459E-4A03-9031-A72656A7BB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1F178-3050-4910-A0D3-8ED366F3AA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7" autoAdjust="0"/>
    <p:restoredTop sz="94690"/>
  </p:normalViewPr>
  <p:slideViewPr>
    <p:cSldViewPr snapToGrid="0">
      <p:cViewPr varScale="1">
        <p:scale>
          <a:sx n="89" d="100"/>
          <a:sy n="89" d="100"/>
        </p:scale>
        <p:origin x="972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a2588ca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a2588ca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a7793ff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a7793ff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A2C4B8FE-DE01-A622-458E-40E81083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a7793ffb9_0_0:notes">
            <a:extLst>
              <a:ext uri="{FF2B5EF4-FFF2-40B4-BE49-F238E27FC236}">
                <a16:creationId xmlns:a16="http://schemas.microsoft.com/office/drawing/2014/main" id="{DE226BC0-EE82-C7E1-C0E9-234B9507FB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a7793ffb9_0_0:notes">
            <a:extLst>
              <a:ext uri="{FF2B5EF4-FFF2-40B4-BE49-F238E27FC236}">
                <a16:creationId xmlns:a16="http://schemas.microsoft.com/office/drawing/2014/main" id="{1277B3AD-7937-C887-259D-228139BE0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792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17F8ED1E-B1DA-68C4-BBF3-B09C85D79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01B071BE-EA35-6CB9-69F7-D393143E44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1372984E-2703-28FD-EFD4-A239979C3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7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A200E7C-AE3C-BC7A-7B2C-3C0F679D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5158BD88-3496-D3E4-E46B-08768B5D21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602DA8A3-2D2F-6476-57F4-587B11BAC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59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19EC26F8-A3EE-AAA3-47DD-9DAAD2841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16F583BC-8273-7E43-E741-E318E07168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E4CCE251-F43D-DAAE-C371-D66E261C7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18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674C3AF2-1742-0FB9-3122-614B99B4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1DDC7959-56F6-169B-4EFD-92FD74DC2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B05C5815-2AFD-641A-09D9-259FBA095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00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1CED05AD-F270-5D67-1BF6-D7CE467D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B1027AAE-913D-6021-FD3E-B8AE3EC7A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FB3ABB3D-BDA1-98C0-F33A-0D53290AE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915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A9D15DD-39DC-9A06-D47C-C6DA9C26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A34E663F-6AF6-66C0-5F4D-08B7B1C73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A56372F9-C8DF-BBDD-C80F-86D61899C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181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3FC3FD48-2D04-6379-5689-BFF14B7D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8C5CAD71-5F18-3F6D-733D-73EB074A4A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038DE86A-5F04-3561-E97B-BA1A2F7FB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6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865C6B8-683A-A51B-9ABF-5681107D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AA356F35-F6BE-723D-231F-177385D55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BA909163-F76E-1780-887A-80E523F76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7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a0532532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a0532532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CF9FBEBD-B622-2018-EA4F-3FC3D4D4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D344837D-FEAD-E667-1102-F52C1E6CF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2CD4E527-64E1-43C7-185C-7022550985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48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61F5CD1C-43D3-0F1A-6E7A-381A5E8A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ECCE7D62-19CE-3B56-3E28-754B54ED5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75CD874B-0082-1DCD-D182-F31E93EE2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148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CF710617-C834-0D4F-1486-FDCA4C87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EA2AF832-8C81-595A-DA08-C0B511759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DE7C1AC0-D79E-1249-08EE-B634507EF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938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D84738DB-50FE-99DD-90E2-9FC4DFD3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6F90A20B-4F5E-F945-ED97-C3C61147B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36E57E28-D304-03B1-8D95-92EDA4E2E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95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BB2AC7C-B37D-A08E-93FB-75D08BCA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F31C02A3-1476-0954-86C4-60B4360F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B7118949-E447-527B-240F-56603B1613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736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29438FD2-05B4-8318-52B8-1E2893B95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B31DAABA-4E49-F128-3EEC-39D89F6E2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9F167C66-B182-0585-14FF-02E954DED2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85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6F8A78A-93D0-C71E-E7C4-37B21F767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32963858-A0D0-9770-0679-D1C7638B4F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97C59BDD-3C2D-BD23-72FB-32D4F410C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622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F99950B-D4FE-CBF8-9782-8586383B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414FCECA-F7B1-496E-2BC1-7CDD21138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889E0889-D027-5326-1823-CD2A365CF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80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0A23CA1A-B425-A025-8E9E-CF2CC648E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ADEE87E9-7587-C8B0-3B4F-C6376FFA6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B75C929C-A3FE-6EE4-C4E6-A0040A065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103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0D9BC4EA-7A6C-60B7-E247-EF1C0C6D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CCA658A3-8AFD-A660-A38A-7B59D4EAE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E4820AC5-E855-AF5C-7E2C-E4C2A7662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19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D576FE0D-13C1-6C5C-4617-DEA95BD0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E96D90FA-747C-B97C-7566-A2A10B13E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2B2C6C13-ECA4-57E9-9C50-2F2673C36F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772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8C325E8C-4618-6381-DC78-8AE7D724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0C08D004-6A9E-2683-C0D1-FE58E0619B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12BA633D-2CD9-0B7A-AD29-5C23BF8C4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38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5D5FBDEF-FAB0-B9A7-6C55-0B0376FF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9A60676E-D6A5-5C7B-47AE-9ED17883B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E8566F53-CAC1-DA4D-0BBE-A6E54E731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499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85BD60E9-4C99-D248-71CD-A6CFA4BEF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A9F6C7FB-1EC5-EEF6-D516-16456B32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665357E9-E36F-7D0E-0C4C-A48B8709F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04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ECF2BD91-786E-C80E-6D03-C1300A41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F385C3E7-838E-A7BF-CF08-722CDC9DC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81379416-609D-2309-3D28-AEBF9F939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608F4644-741E-3712-98A3-61F7000F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F4A7BC96-577E-E911-CE1C-1C5294B2C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35442C2C-0851-32B1-5C7F-C4654D57C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6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A433BD03-A4E7-090A-47B5-5498AE781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a0532532f_0_168:notes">
            <a:extLst>
              <a:ext uri="{FF2B5EF4-FFF2-40B4-BE49-F238E27FC236}">
                <a16:creationId xmlns:a16="http://schemas.microsoft.com/office/drawing/2014/main" id="{7C4735C6-8670-6587-3BD5-DBE2C4BC90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a0532532f_0_168:notes">
            <a:extLst>
              <a:ext uri="{FF2B5EF4-FFF2-40B4-BE49-F238E27FC236}">
                <a16:creationId xmlns:a16="http://schemas.microsoft.com/office/drawing/2014/main" id="{BDF713CF-ECB8-F348-DC6B-336D41AD6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66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>
          <a:extLst>
            <a:ext uri="{FF2B5EF4-FFF2-40B4-BE49-F238E27FC236}">
              <a16:creationId xmlns:a16="http://schemas.microsoft.com/office/drawing/2014/main" id="{3B022E70-97D4-93C8-054F-D9C9ABBE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588ca4b_0_15:notes">
            <a:extLst>
              <a:ext uri="{FF2B5EF4-FFF2-40B4-BE49-F238E27FC236}">
                <a16:creationId xmlns:a16="http://schemas.microsoft.com/office/drawing/2014/main" id="{4940E72C-4670-D95D-8A60-A2D427D32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588ca4b_0_15:notes">
            <a:extLst>
              <a:ext uri="{FF2B5EF4-FFF2-40B4-BE49-F238E27FC236}">
                <a16:creationId xmlns:a16="http://schemas.microsoft.com/office/drawing/2014/main" id="{6B953689-DD30-6C0E-5DCF-CAA3A3247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15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.servi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.servi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71725" y="1107100"/>
            <a:ext cx="3704100" cy="21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471725" y="3353425"/>
            <a:ext cx="37041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419700" y="643800"/>
            <a:ext cx="83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/>
          <p:nvPr/>
        </p:nvSpPr>
        <p:spPr>
          <a:xfrm>
            <a:off x="654675" y="4700280"/>
            <a:ext cx="309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 by Smart-Servier Medical Art</a:t>
            </a:r>
            <a:endParaRPr sz="70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433825" y="4527390"/>
            <a:ext cx="63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2"/>
          <p:cNvCxnSpPr/>
          <p:nvPr/>
        </p:nvCxnSpPr>
        <p:spPr>
          <a:xfrm>
            <a:off x="2413675" y="4305890"/>
            <a:ext cx="63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05350" y="2000483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649692" y="906188"/>
            <a:ext cx="1256400" cy="841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5841175" y="4700280"/>
            <a:ext cx="309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 by Smart-Servier Medical Art</a:t>
            </a:r>
            <a:endParaRPr sz="70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793471" y="1839725"/>
            <a:ext cx="36120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738504" y="1839725"/>
            <a:ext cx="36120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793494" y="2314925"/>
            <a:ext cx="3612000" cy="1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4738529" y="2314925"/>
            <a:ext cx="3612000" cy="1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1399275" y="1400525"/>
            <a:ext cx="1275300" cy="59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3935575" y="1400525"/>
            <a:ext cx="1275300" cy="59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 hasCustomPrompt="1"/>
          </p:nvPr>
        </p:nvSpPr>
        <p:spPr>
          <a:xfrm>
            <a:off x="6469425" y="1400525"/>
            <a:ext cx="1275300" cy="59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1399275" y="2859650"/>
            <a:ext cx="1275300" cy="59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>
            <a:off x="3935575" y="2859650"/>
            <a:ext cx="1275300" cy="59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 hasCustomPrompt="1"/>
          </p:nvPr>
        </p:nvSpPr>
        <p:spPr>
          <a:xfrm>
            <a:off x="6469425" y="2859650"/>
            <a:ext cx="1275300" cy="59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868725" y="207518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3405025" y="207518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5938875" y="207518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868725" y="355108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3405025" y="355108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5938875" y="355108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4040044" y="2188049"/>
            <a:ext cx="3743100" cy="19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4040044" y="991349"/>
            <a:ext cx="3743100" cy="11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>
            <a:spLocks noGrp="1"/>
          </p:cNvSpPr>
          <p:nvPr>
            <p:ph type="pic" idx="2"/>
          </p:nvPr>
        </p:nvSpPr>
        <p:spPr>
          <a:xfrm>
            <a:off x="1035349" y="392275"/>
            <a:ext cx="2673300" cy="410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5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208350" y="190950"/>
            <a:ext cx="8727300" cy="476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57150" dir="6300000" algn="bl" rotWithShape="0">
              <a:schemeClr val="dk1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418500" y="387600"/>
            <a:ext cx="8307000" cy="436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1"/>
          <p:cNvCxnSpPr/>
          <p:nvPr/>
        </p:nvCxnSpPr>
        <p:spPr>
          <a:xfrm>
            <a:off x="433825" y="6438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1"/>
          <p:cNvCxnSpPr/>
          <p:nvPr/>
        </p:nvCxnSpPr>
        <p:spPr>
          <a:xfrm>
            <a:off x="433825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gment Mono"/>
              <a:buNone/>
              <a:defRPr sz="32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gment Mono"/>
              <a:buNone/>
              <a:defRPr sz="3500" b="1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●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○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■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●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○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■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●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ragment Mono"/>
              <a:buChar char="○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ragment Mono"/>
              <a:buChar char="■"/>
              <a:defRPr sz="120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woman-with-headache-studio_19158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pik.com/free-photo/woman-with-headache-office_19075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woman-touching-sore-neck_190755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unrecognizable-woman-with-aching-neck_1892073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ctrTitle"/>
          </p:nvPr>
        </p:nvSpPr>
        <p:spPr>
          <a:xfrm>
            <a:off x="4567629" y="1715539"/>
            <a:ext cx="3921695" cy="1242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🧠VecTorium</a:t>
            </a: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5" y="1416775"/>
            <a:ext cx="3457925" cy="308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6"/>
          <p:cNvCxnSpPr/>
          <p:nvPr/>
        </p:nvCxnSpPr>
        <p:spPr>
          <a:xfrm>
            <a:off x="426661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6"/>
          <p:cNvSpPr txBox="1"/>
          <p:nvPr/>
        </p:nvSpPr>
        <p:spPr>
          <a:xfrm>
            <a:off x="467575" y="361391"/>
            <a:ext cx="29138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Brain Tumor Classification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0001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F274D-D0FB-438E-B00C-253A31AA7B3C}"/>
              </a:ext>
            </a:extLst>
          </p:cNvPr>
          <p:cNvSpPr/>
          <p:nvPr/>
        </p:nvSpPr>
        <p:spPr>
          <a:xfrm>
            <a:off x="1004888" y="4786313"/>
            <a:ext cx="2376487" cy="123824"/>
          </a:xfrm>
          <a:prstGeom prst="rect">
            <a:avLst/>
          </a:prstGeom>
          <a:solidFill>
            <a:srgbClr val="F3EDEA"/>
          </a:solidFill>
          <a:ln>
            <a:solidFill>
              <a:srgbClr val="F3ED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36;p30">
            <a:extLst>
              <a:ext uri="{FF2B5EF4-FFF2-40B4-BE49-F238E27FC236}">
                <a16:creationId xmlns:a16="http://schemas.microsoft.com/office/drawing/2014/main" id="{70BB8CD8-E595-44C5-85AF-8FF271BDB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6828" y="809465"/>
            <a:ext cx="4390335" cy="981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Comparative Analysis of Existing Approaches</a:t>
            </a:r>
            <a:endParaRPr lang="en-US" sz="4000" dirty="0"/>
          </a:p>
        </p:txBody>
      </p:sp>
      <p:pic>
        <p:nvPicPr>
          <p:cNvPr id="16" name="Picture 15" descr="A pink background with text&#10;&#10;Description automatically generated">
            <a:extLst>
              <a:ext uri="{FF2B5EF4-FFF2-40B4-BE49-F238E27FC236}">
                <a16:creationId xmlns:a16="http://schemas.microsoft.com/office/drawing/2014/main" id="{9EFBFD54-7647-E16E-BC4C-B5944ECB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7" y="2052964"/>
            <a:ext cx="7764379" cy="2224053"/>
          </a:xfrm>
          <a:prstGeom prst="rect">
            <a:avLst/>
          </a:prstGeom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D5AEB652-B6AD-EF79-84EE-5EE1B95771B9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0010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21F22CF-E805-C0E5-8626-5458435F0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36;p30">
            <a:extLst>
              <a:ext uri="{FF2B5EF4-FFF2-40B4-BE49-F238E27FC236}">
                <a16:creationId xmlns:a16="http://schemas.microsoft.com/office/drawing/2014/main" id="{5591741A-9227-99CB-A897-A8CCE1B5E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6828" y="809465"/>
            <a:ext cx="4390335" cy="981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Comparative Analysis of Existing Approaches</a:t>
            </a:r>
            <a:endParaRPr lang="en-US" sz="4000" dirty="0"/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967F5323-ACE7-A1BE-94CF-81F1658F17E5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0010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5F54A-DC9F-F722-DBC6-80C2BB29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1" y="1898895"/>
            <a:ext cx="8120129" cy="24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CFC7F1F6-679C-0EF0-DE97-E66E7823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2F44B619-D099-65D8-7003-4BAD26B560EA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87AFBE7E-342D-9CDC-6416-29AB44BEBD3B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E698A32B-8306-E7B0-F7E3-F69B41F55C0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0B5D1ED9-35FC-6AF6-F9BA-D51FBC1C5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13283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4400" dirty="0"/>
              <a:t>Dataset Statistics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CF0BB1D9-3802-791C-DBB1-B588AF73A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2C3E1256-55A5-F49A-6184-02965BBDFABB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0011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32549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CCE1E0C4-58AA-04B6-5E55-9ABDAE92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0B6FBE7B-80B6-2974-C4F4-AC602256C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9159" y="947756"/>
            <a:ext cx="4390335" cy="981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Dataset Statistics: Class Distribution</a:t>
            </a:r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38CA7422-C337-83D7-2F74-1C5CA919F87E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9152326-5801-109D-6E6E-B85219BAE4DC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FBECBEE0-EF55-AC46-5B2E-7AF1FB0E01A7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4E695157-46ED-F5B4-69EC-AD6F746D26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43085" y="2076471"/>
            <a:ext cx="418248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Imbalance: 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shows slight imbalances across the four classes: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&gt; Meningioma: 23.4%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      &gt; Pituitary: 25%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      &gt; Glioma: 23.1%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&gt;</a:t>
            </a: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 No Tumor: 28.5%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Impact: 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Although the distribution is not perfectly balanced, the variations are minimal, allowing the model to generalize well.</a:t>
            </a:r>
          </a:p>
        </p:txBody>
      </p:sp>
      <p:pic>
        <p:nvPicPr>
          <p:cNvPr id="14" name="Picture 13" descr="A diagram of a number of data&#10;&#10;Description automatically generated">
            <a:extLst>
              <a:ext uri="{FF2B5EF4-FFF2-40B4-BE49-F238E27FC236}">
                <a16:creationId xmlns:a16="http://schemas.microsoft.com/office/drawing/2014/main" id="{763BDA89-F49E-E23B-4E8A-9E0B772D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0" y="1016776"/>
            <a:ext cx="2866416" cy="2844799"/>
          </a:xfrm>
          <a:prstGeom prst="rect">
            <a:avLst/>
          </a:prstGeom>
        </p:spPr>
      </p:pic>
      <p:sp>
        <p:nvSpPr>
          <p:cNvPr id="3" name="Google Shape;194;p26">
            <a:extLst>
              <a:ext uri="{FF2B5EF4-FFF2-40B4-BE49-F238E27FC236}">
                <a16:creationId xmlns:a16="http://schemas.microsoft.com/office/drawing/2014/main" id="{92BF192D-1EB5-5353-2F1C-6A28100C4133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0012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49497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F82160E5-9FC2-82B6-0545-7741445A9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137CA451-0691-8621-0BDE-AEAF23A40451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E8D9AE4A-DDA1-A292-3F2B-44267E8C7065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FF820DFA-92E7-B55D-6E21-B653D93100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11A1F539-23B7-1EBB-2DF3-1E42A4342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13283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4400" dirty="0"/>
              <a:t>Proposed Methodology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5015DE0B-29A3-CF6C-3A82-F4BED29E08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829B73F0-3112-6F53-EF99-23B9F4925C84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0013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40558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08CA09FF-FFD3-D36E-51E6-059134D66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85928F2D-755D-3DC4-3002-9EC1998E5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4150" y="643800"/>
            <a:ext cx="4068603" cy="902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Feature Fusion Model with </a:t>
            </a:r>
            <a:br>
              <a:rPr lang="en-US" sz="2000" dirty="0"/>
            </a:br>
            <a:r>
              <a:rPr lang="en-US" sz="2000" dirty="0"/>
              <a:t>Pre-Trained Networks</a:t>
            </a:r>
            <a:endParaRPr lang="en-US" sz="36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2A676B22-1358-3386-DFDC-4F2D4D2B1771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2BF0BED2-3027-FB7A-F787-3CCEE3C7C392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B612556A-3511-AE56-C3CC-07E195A2D4C8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DCC97418-F0A0-9AFE-CE08-5B9226AB0A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91316" y="1854105"/>
            <a:ext cx="431488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features from three powerful pre-trained models: EfficientNetB3, VGG16, and ResNet50.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2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Steps:</a:t>
            </a:r>
            <a:b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Extract features using base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Apply Global Average Pooling (GAP) to reduce spatial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       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&gt;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Concatenate feature vectors into a unified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representation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     &gt;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Use dense layers to refine the combined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&gt;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predictions with a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layer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49720D-7CE1-78EA-86C8-70E859FC1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557" y="457199"/>
            <a:ext cx="2446421" cy="3978441"/>
          </a:xfrm>
          <a:prstGeom prst="rect">
            <a:avLst/>
          </a:prstGeom>
        </p:spPr>
      </p:pic>
      <p:sp>
        <p:nvSpPr>
          <p:cNvPr id="3" name="Google Shape;194;p26">
            <a:extLst>
              <a:ext uri="{FF2B5EF4-FFF2-40B4-BE49-F238E27FC236}">
                <a16:creationId xmlns:a16="http://schemas.microsoft.com/office/drawing/2014/main" id="{D5A955C4-BDDD-AD0D-73FF-39D9301460AF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0014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320386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1917EF6B-A251-7A7F-6A48-1993523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5EB104B7-4BDB-F307-F985-717EFB248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4150" y="1000915"/>
            <a:ext cx="4068603" cy="61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Input Image</a:t>
            </a:r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0F0A9791-4671-4F6B-14C7-7A68641BA654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7334050D-8DE0-0E41-493F-A138A045E571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5590A2A5-F2AC-7FA4-63D2-9D9A428FD88A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862B96AB-DB25-2653-44FD-DAEE19F805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95732" y="1990937"/>
            <a:ext cx="441046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+mj-lt"/>
              </a:rPr>
              <a:t>Accepts an RGB image </a:t>
            </a:r>
            <a:r>
              <a:rPr lang="en-US" dirty="0">
                <a:latin typeface="+mj-lt"/>
              </a:rPr>
              <a:t>with shape (H,W,3)(H, W, 3)(H,W,3), where HHH and WWW are predefined dimensions.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Purpose:</a:t>
            </a:r>
            <a:r>
              <a:rPr lang="en-US" dirty="0">
                <a:latin typeface="+mj-lt"/>
              </a:rPr>
              <a:t> Prepares the data for processing by ensuring compatibility with the pre-trained models.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Key Point:</a:t>
            </a:r>
            <a:r>
              <a:rPr lang="en-US" dirty="0">
                <a:latin typeface="+mj-lt"/>
              </a:rPr>
              <a:t> Acts as the entry point for feature extraction pipelines.</a:t>
            </a:r>
          </a:p>
        </p:txBody>
      </p:sp>
      <p:sp>
        <p:nvSpPr>
          <p:cNvPr id="3" name="Google Shape;194;p26">
            <a:extLst>
              <a:ext uri="{FF2B5EF4-FFF2-40B4-BE49-F238E27FC236}">
                <a16:creationId xmlns:a16="http://schemas.microsoft.com/office/drawing/2014/main" id="{B06E0234-26F5-2F82-3ABE-43786B7F0C39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0015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close-up of a brain&#10;&#10;Description automatically generated">
            <a:extLst>
              <a:ext uri="{FF2B5EF4-FFF2-40B4-BE49-F238E27FC236}">
                <a16:creationId xmlns:a16="http://schemas.microsoft.com/office/drawing/2014/main" id="{59951C48-21A4-3EB5-BE6F-81442D2C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15" y="1132119"/>
            <a:ext cx="2611463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E5F76238-2FD2-1E10-ADAC-D8F3001E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CE5D5065-727B-9EF4-3F82-57D6900E2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0059" y="567135"/>
            <a:ext cx="4068603" cy="902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EfficientNetB3, VGG16, ResNet50</a:t>
            </a:r>
            <a:endParaRPr lang="en-US" sz="6600" dirty="0"/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71B56E6-144C-A7CD-B2D3-7687321B8ACD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0D6F95D9-BD49-EE5D-59BC-C20A0D3C3A4E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FA7F67D4-4CB4-1412-ED93-CE970D9213E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70974" y="1471039"/>
            <a:ext cx="504825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EfficientNetB3: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Optimized for efficiency, extracts semantic features with minimal computational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VGG16: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Extracts spatial and textural features through its deep convolutional architecture.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ResNet50: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Uses residual learning to avoid gradient issues and capture hierarchical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Role: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Each model generates distinct feature representations of the input image. 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24545918-6C2F-D21E-5AE9-25F724171D8B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0016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E3D0A56F-65F6-FA99-17E0-5A6992863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61" y="2097741"/>
            <a:ext cx="2336911" cy="4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6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E664F905-7B79-2271-CD6E-E481311C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5B4BF0DB-3BED-268F-7862-9451F6DA9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7874" y="643800"/>
            <a:ext cx="4314880" cy="902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GlobalAveragePooling2D and Feature Vectors</a:t>
            </a:r>
            <a:endParaRPr lang="en-US" sz="40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F1BCA5BB-C8ED-27B5-65BA-708CA7027A6B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6A928807-3465-A380-F4D9-D72C69635448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60291743-DABD-22BD-C297-C564A165B79C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23EE8084-9958-6380-2C56-5AB4A03D3C7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30501" y="1621344"/>
            <a:ext cx="492442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Reduces the spatial dimensions of feature maps by averaging values for each channel.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Vectors: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EfficientNetB3 → 1536-dimensional vector.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VGG16 → 512-dimensional vector.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ResNet50 → 2048-dimensional vector.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Converts feature maps into compact, dense vectors while retaining essential information. 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CA9B4AC3-AE41-CCEC-A630-9E032D0E7FA8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0017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26C1315-5192-BEF1-0217-393A34BA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52" y="2245047"/>
            <a:ext cx="2231241" cy="3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3C7C713C-74C3-BDB3-ADD7-C9757E32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AB110560-180F-1AE2-57DD-DFCE187AE4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6398" y="504825"/>
            <a:ext cx="4508323" cy="1111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dirty="0"/>
              <a:t>Feature Vector Concatenation</a:t>
            </a:r>
            <a:endParaRPr lang="en-US" sz="48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E888582D-B88B-5DC6-D571-965B69A11158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5995F780-7964-7405-F90A-56D1D7E42595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AE148FF1-A5A5-8055-1196-89C3AB7E2F24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A845F648-D884-A98E-97B8-5D04F9B79C9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6425" y="1573238"/>
            <a:ext cx="5248267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Function:</a:t>
            </a:r>
            <a:r>
              <a:rPr lang="en-US" sz="1600" dirty="0"/>
              <a:t> Combines the three feature vectors into a single 4096-dimensional vector.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Role:</a:t>
            </a:r>
            <a:r>
              <a:rPr lang="en-US" sz="1600" dirty="0"/>
              <a:t> Aggregates diverse features from all models to form a unified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Advantage:</a:t>
            </a:r>
            <a:r>
              <a:rPr lang="en-US" sz="1600" dirty="0"/>
              <a:t> Provides a richer and more comprehensive feature space for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E939126D-745F-80A0-3373-C843ABEDC796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0018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43A061-647B-28F1-5F0E-0B08742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76" y="2241183"/>
            <a:ext cx="2384912" cy="7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1036275" y="1780328"/>
            <a:ext cx="1659730" cy="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1390956" y="1290133"/>
            <a:ext cx="907507" cy="379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2"/>
          </p:nvPr>
        </p:nvSpPr>
        <p:spPr>
          <a:xfrm>
            <a:off x="3904415" y="1290133"/>
            <a:ext cx="907507" cy="379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3"/>
          </p:nvPr>
        </p:nvSpPr>
        <p:spPr>
          <a:xfrm>
            <a:off x="6417874" y="1290133"/>
            <a:ext cx="907507" cy="379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7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8"/>
          </p:nvPr>
        </p:nvSpPr>
        <p:spPr>
          <a:xfrm>
            <a:off x="3622929" y="1737011"/>
            <a:ext cx="1513339" cy="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9"/>
          </p:nvPr>
        </p:nvSpPr>
        <p:spPr>
          <a:xfrm>
            <a:off x="5968702" y="1737896"/>
            <a:ext cx="1805850" cy="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cxnSp>
        <p:nvCxnSpPr>
          <p:cNvPr id="221" name="Google Shape;221;p28"/>
          <p:cNvCxnSpPr/>
          <p:nvPr/>
        </p:nvCxnSpPr>
        <p:spPr>
          <a:xfrm>
            <a:off x="421650" y="4574150"/>
            <a:ext cx="631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8"/>
          <p:cNvCxnSpPr/>
          <p:nvPr/>
        </p:nvCxnSpPr>
        <p:spPr>
          <a:xfrm>
            <a:off x="2413675" y="4352640"/>
            <a:ext cx="63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08;p28">
            <a:extLst>
              <a:ext uri="{FF2B5EF4-FFF2-40B4-BE49-F238E27FC236}">
                <a16:creationId xmlns:a16="http://schemas.microsoft.com/office/drawing/2014/main" id="{77FAF7ED-1681-1576-9C6B-21874CFB2ECC}"/>
              </a:ext>
            </a:extLst>
          </p:cNvPr>
          <p:cNvSpPr txBox="1">
            <a:spLocks/>
          </p:cNvSpPr>
          <p:nvPr/>
        </p:nvSpPr>
        <p:spPr>
          <a:xfrm>
            <a:off x="1014842" y="2729376"/>
            <a:ext cx="165973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Literature Survey</a:t>
            </a:r>
          </a:p>
        </p:txBody>
      </p:sp>
      <p:sp>
        <p:nvSpPr>
          <p:cNvPr id="15" name="Google Shape;209;p28">
            <a:extLst>
              <a:ext uri="{FF2B5EF4-FFF2-40B4-BE49-F238E27FC236}">
                <a16:creationId xmlns:a16="http://schemas.microsoft.com/office/drawing/2014/main" id="{1BA4C196-D0DA-BB4B-73E2-BCBA1D6AE08B}"/>
              </a:ext>
            </a:extLst>
          </p:cNvPr>
          <p:cNvSpPr txBox="1">
            <a:spLocks/>
          </p:cNvSpPr>
          <p:nvPr/>
        </p:nvSpPr>
        <p:spPr>
          <a:xfrm>
            <a:off x="1390955" y="2268065"/>
            <a:ext cx="907507" cy="3797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6" name="Google Shape;210;p28">
            <a:extLst>
              <a:ext uri="{FF2B5EF4-FFF2-40B4-BE49-F238E27FC236}">
                <a16:creationId xmlns:a16="http://schemas.microsoft.com/office/drawing/2014/main" id="{E3B42E28-14D1-B95F-3546-931DE10068F4}"/>
              </a:ext>
            </a:extLst>
          </p:cNvPr>
          <p:cNvSpPr txBox="1">
            <a:spLocks/>
          </p:cNvSpPr>
          <p:nvPr/>
        </p:nvSpPr>
        <p:spPr>
          <a:xfrm>
            <a:off x="3930190" y="2185268"/>
            <a:ext cx="907507" cy="3797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7" name="Google Shape;211;p28">
            <a:extLst>
              <a:ext uri="{FF2B5EF4-FFF2-40B4-BE49-F238E27FC236}">
                <a16:creationId xmlns:a16="http://schemas.microsoft.com/office/drawing/2014/main" id="{38A49239-5308-6E41-1FCE-97BCDD8AE8FE}"/>
              </a:ext>
            </a:extLst>
          </p:cNvPr>
          <p:cNvSpPr txBox="1">
            <a:spLocks/>
          </p:cNvSpPr>
          <p:nvPr/>
        </p:nvSpPr>
        <p:spPr>
          <a:xfrm>
            <a:off x="6417874" y="2185268"/>
            <a:ext cx="907507" cy="3797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8" name="Google Shape;216;p28">
            <a:extLst>
              <a:ext uri="{FF2B5EF4-FFF2-40B4-BE49-F238E27FC236}">
                <a16:creationId xmlns:a16="http://schemas.microsoft.com/office/drawing/2014/main" id="{D20A7BC2-1173-7822-9840-D777B8C77D62}"/>
              </a:ext>
            </a:extLst>
          </p:cNvPr>
          <p:cNvSpPr txBox="1">
            <a:spLocks/>
          </p:cNvSpPr>
          <p:nvPr/>
        </p:nvSpPr>
        <p:spPr>
          <a:xfrm>
            <a:off x="3622929" y="2681145"/>
            <a:ext cx="1513339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Dataset Statistics</a:t>
            </a:r>
          </a:p>
        </p:txBody>
      </p:sp>
      <p:sp>
        <p:nvSpPr>
          <p:cNvPr id="19" name="Google Shape;208;p28">
            <a:extLst>
              <a:ext uri="{FF2B5EF4-FFF2-40B4-BE49-F238E27FC236}">
                <a16:creationId xmlns:a16="http://schemas.microsoft.com/office/drawing/2014/main" id="{3493011A-A7EE-9078-6848-BCB84D7D35DD}"/>
              </a:ext>
            </a:extLst>
          </p:cNvPr>
          <p:cNvSpPr txBox="1">
            <a:spLocks/>
          </p:cNvSpPr>
          <p:nvPr/>
        </p:nvSpPr>
        <p:spPr>
          <a:xfrm>
            <a:off x="1014842" y="3776331"/>
            <a:ext cx="165973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Results And Analysis</a:t>
            </a:r>
          </a:p>
        </p:txBody>
      </p:sp>
      <p:sp>
        <p:nvSpPr>
          <p:cNvPr id="20" name="Google Shape;209;p28">
            <a:extLst>
              <a:ext uri="{FF2B5EF4-FFF2-40B4-BE49-F238E27FC236}">
                <a16:creationId xmlns:a16="http://schemas.microsoft.com/office/drawing/2014/main" id="{91C61936-32EC-2502-D22B-C710E31DDD0A}"/>
              </a:ext>
            </a:extLst>
          </p:cNvPr>
          <p:cNvSpPr txBox="1">
            <a:spLocks/>
          </p:cNvSpPr>
          <p:nvPr/>
        </p:nvSpPr>
        <p:spPr>
          <a:xfrm>
            <a:off x="1390954" y="3242572"/>
            <a:ext cx="907507" cy="3797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1" name="Google Shape;210;p28">
            <a:extLst>
              <a:ext uri="{FF2B5EF4-FFF2-40B4-BE49-F238E27FC236}">
                <a16:creationId xmlns:a16="http://schemas.microsoft.com/office/drawing/2014/main" id="{9AF1F884-E24D-E71C-7091-106365ACF1B8}"/>
              </a:ext>
            </a:extLst>
          </p:cNvPr>
          <p:cNvSpPr txBox="1">
            <a:spLocks/>
          </p:cNvSpPr>
          <p:nvPr/>
        </p:nvSpPr>
        <p:spPr>
          <a:xfrm>
            <a:off x="3969221" y="3266862"/>
            <a:ext cx="907507" cy="3797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2" name="Google Shape;211;p28">
            <a:extLst>
              <a:ext uri="{FF2B5EF4-FFF2-40B4-BE49-F238E27FC236}">
                <a16:creationId xmlns:a16="http://schemas.microsoft.com/office/drawing/2014/main" id="{74CDB9C9-8211-D457-F55E-FAAA91EA3959}"/>
              </a:ext>
            </a:extLst>
          </p:cNvPr>
          <p:cNvSpPr txBox="1">
            <a:spLocks/>
          </p:cNvSpPr>
          <p:nvPr/>
        </p:nvSpPr>
        <p:spPr>
          <a:xfrm>
            <a:off x="6417874" y="3242572"/>
            <a:ext cx="907507" cy="3797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gment Mono"/>
              <a:buNone/>
              <a:defRPr sz="30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23" name="Google Shape;216;p28">
            <a:extLst>
              <a:ext uri="{FF2B5EF4-FFF2-40B4-BE49-F238E27FC236}">
                <a16:creationId xmlns:a16="http://schemas.microsoft.com/office/drawing/2014/main" id="{F804F667-7D6D-5461-6E9B-484387C3822E}"/>
              </a:ext>
            </a:extLst>
          </p:cNvPr>
          <p:cNvSpPr txBox="1">
            <a:spLocks/>
          </p:cNvSpPr>
          <p:nvPr/>
        </p:nvSpPr>
        <p:spPr>
          <a:xfrm>
            <a:off x="3666304" y="3810098"/>
            <a:ext cx="1513339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Conclusion And future Work</a:t>
            </a:r>
          </a:p>
        </p:txBody>
      </p:sp>
      <p:sp>
        <p:nvSpPr>
          <p:cNvPr id="24" name="Google Shape;216;p28">
            <a:extLst>
              <a:ext uri="{FF2B5EF4-FFF2-40B4-BE49-F238E27FC236}">
                <a16:creationId xmlns:a16="http://schemas.microsoft.com/office/drawing/2014/main" id="{28CC615F-CC88-41DD-1DFC-093BAB58C346}"/>
              </a:ext>
            </a:extLst>
          </p:cNvPr>
          <p:cNvSpPr txBox="1">
            <a:spLocks/>
          </p:cNvSpPr>
          <p:nvPr/>
        </p:nvSpPr>
        <p:spPr>
          <a:xfrm>
            <a:off x="6114957" y="2690468"/>
            <a:ext cx="1513339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Proposed Methodology</a:t>
            </a:r>
          </a:p>
        </p:txBody>
      </p:sp>
      <p:sp>
        <p:nvSpPr>
          <p:cNvPr id="25" name="Google Shape;216;p28">
            <a:extLst>
              <a:ext uri="{FF2B5EF4-FFF2-40B4-BE49-F238E27FC236}">
                <a16:creationId xmlns:a16="http://schemas.microsoft.com/office/drawing/2014/main" id="{783CEBC5-2070-6F54-F63A-E88BF0D0CD90}"/>
              </a:ext>
            </a:extLst>
          </p:cNvPr>
          <p:cNvSpPr txBox="1">
            <a:spLocks/>
          </p:cNvSpPr>
          <p:nvPr/>
        </p:nvSpPr>
        <p:spPr>
          <a:xfrm>
            <a:off x="6114956" y="3704347"/>
            <a:ext cx="1513339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1" i="0" u="none" strike="noStrike" cap="none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IN" dirty="0"/>
              <a:t>References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189C26A4-28E8-19CC-CCC4-1D51CC61061A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D198C531-4F0F-CEA8-6024-3EE61ED94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F052D9A3-A77A-C468-EE9A-9EE9920AF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1316" y="643800"/>
            <a:ext cx="4121437" cy="902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Fully Connected Dense Layer</a:t>
            </a:r>
            <a:endParaRPr lang="en-US" sz="96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D219F779-82BD-FAF7-0C03-A09A663FD543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B0AD6454-B8B0-9C86-DCB9-F1B3D87EBBB6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143CEEBF-8D3A-99B3-228A-49FE2CF90DFD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AA71BA8-80A4-56EC-D13A-D1840D3435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23518" y="1449887"/>
            <a:ext cx="428514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Structure:</a:t>
            </a:r>
            <a:r>
              <a:rPr lang="en-US" sz="1600" dirty="0"/>
              <a:t> Contains 512 neurons with </a:t>
            </a:r>
            <a:r>
              <a:rPr lang="en-US" sz="1600" dirty="0" err="1"/>
              <a:t>ReLU</a:t>
            </a:r>
            <a:r>
              <a:rPr lang="en-US" sz="1600" dirty="0"/>
              <a:t> activation.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Purpose:</a:t>
            </a:r>
            <a:r>
              <a:rPr lang="en-US" sz="1600" dirty="0"/>
              <a:t> Refines the concatenated vector by learning weighted combinations of the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Key Point:</a:t>
            </a:r>
            <a:r>
              <a:rPr lang="en-US" sz="1600" dirty="0"/>
              <a:t> Adds non-linear transformations to enhance the model's learning capacity.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96E8B3D0-DDFA-6BD5-6C58-2710F6EF69A6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0019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F42E59C-2698-0F8B-EC2D-22DCB095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93" y="2097013"/>
            <a:ext cx="2694234" cy="9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1082248F-7C66-5C7F-64FB-8E1C6551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F5A4A3A7-E0B7-7834-BD7A-EF59E8B89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4150" y="523876"/>
            <a:ext cx="4068603" cy="1022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Dropout for Regularization</a:t>
            </a:r>
            <a:endParaRPr lang="en-US" sz="66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145F5DCC-1762-9265-22FB-0A7D14C9470B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80C25749-F7A7-8973-1FDA-17080EAF26CA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D1362A9E-3E9F-59BF-6AE1-838121FC4C61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8DDA59DA-9927-796F-EF6E-E83A4FD512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19015" y="1856611"/>
            <a:ext cx="431482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Deactivates 50% of the neurons during training to prevent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Improves model generalization and robustness.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Role: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the dense layer does not memorize training data. 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EC30D93D-1CF8-6428-CB27-8A93CA413FB1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0020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534D660-609E-8D3B-E75A-72164598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72" y="2117353"/>
            <a:ext cx="2672010" cy="9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CF535C30-6B7F-4DEE-0257-4B721BF5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0F03A06F-1773-DB37-03E5-8BA692C10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0059" y="784125"/>
            <a:ext cx="4068603" cy="612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SoftMax Classifier</a:t>
            </a:r>
            <a:endParaRPr lang="en-US" sz="60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767342EA-15EA-2AC6-799C-9F5D447E2E82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33E80395-9682-B801-AA92-6E4D7B69532C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17E5A930-E689-0494-06EE-A0D0E528B7B2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C024760A-A96E-4818-137E-711E7C4E900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41489" y="1503759"/>
            <a:ext cx="4265741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Dense layer with CCC neurons (one for each class)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activation.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Converts the refined vector into class probabilities.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normalized scores for multi-class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Point: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the model outputs interpretable predictions. 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CEA71106-BF2B-50E9-B398-E4D0D62D2086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0021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F844B7D-5675-410E-F376-F8D72960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02" y="2015599"/>
            <a:ext cx="2363901" cy="8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DD5ED542-A3C1-6918-BF15-09078306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4C9E006B-8D66-1629-6876-4A7327EA8B8D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F80BB5D2-A912-D5CD-9124-828E78C96250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027499BB-AB05-7AA0-CD24-A9CFF88E4A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BD9063E3-BD6B-BE38-A121-BD3356205D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13283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4400" dirty="0"/>
              <a:t>Results And Analysis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13A45EDE-B3E3-21DC-EB7C-B14DEDADC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8F08295D-4650-08B5-8AF4-B3EC3AD16407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0022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65999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10DF6BC4-3C04-809B-2975-518AAB4FF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F8C0A144-68A9-AFF0-C3B8-305918E26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4150" y="643800"/>
            <a:ext cx="4068603" cy="902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 Training and Validation Accuracy</a:t>
            </a:r>
            <a:endParaRPr lang="en-US" sz="60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70901315-F738-1C81-E86D-45FA6FA59A3D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DDBD600E-CC01-A322-04EE-774CEBD07682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EC53697B-0C4A-E55D-A3BA-17689B979DAD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D72EBB-1721-A48A-8C63-3B78A215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6" y="771302"/>
            <a:ext cx="3214724" cy="334654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4959FD2-7A49-5C30-E1DC-B5F8338D7A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12402" y="1546292"/>
            <a:ext cx="423554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plot demonstrates the model's accuracy on the training and validation datasets over 15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Accuracy (Blue Curve):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 (Orange Curve):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is learning effectively, showing continuous improvement in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accuracy aligns closely with training accuracy, indicating good generalization.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A534F513-CC12-48C7-F94E-C6C71FC4ABC5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0023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345855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3E06C283-FD12-3A74-FDE6-B16FE70C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C3B9EBB2-519C-D9DC-5F1C-47F20EC54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4693" y="643800"/>
            <a:ext cx="4068603" cy="902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 Training and Validation Loss</a:t>
            </a:r>
            <a:endParaRPr lang="en-US" sz="8800" dirty="0"/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8CAF6C1A-5C1E-9DEE-62E4-31025C4537B0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7B4C63A5-CA05-6B11-A9B5-7A02D578A5E1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EABA2314-EE96-E6B2-6A0B-255F81C9A5E7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741BD4-758E-FAF6-8AD1-08FA7DFC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9" y="844499"/>
            <a:ext cx="3208065" cy="345450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33594BC-7F7F-951B-20D3-D4F52AB493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243403" y="1546292"/>
            <a:ext cx="4068603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plot shows the model's loss on the training and validation datasets over 15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Loss (Blue Curve):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Loss (Orange Curve):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is minimizing prediction errors effectively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fluctuations in the validation set indicate areas for potential refinement.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8129BA6C-195F-DB73-A8C3-7BE4AE279E8B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0024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337173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248F4293-8D6E-FFE7-5BDD-2BAD7CF59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938C4267-93FC-8131-7E7B-3D7B8A52D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4150" y="533400"/>
            <a:ext cx="4068603" cy="1012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Confusion Matrix Analysis</a:t>
            </a:r>
            <a:endParaRPr lang="en-US" sz="6600" dirty="0"/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D9D2B76D-2AD9-3E5E-6FAC-FB521CC8016D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7BCA54DE-C630-D058-EA85-3E87DE81ABEA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diagram of a confusion matrix&#10;&#10;Description automatically generated with medium confidence">
            <a:extLst>
              <a:ext uri="{FF2B5EF4-FFF2-40B4-BE49-F238E27FC236}">
                <a16:creationId xmlns:a16="http://schemas.microsoft.com/office/drawing/2014/main" id="{35C8E159-DB1D-63C0-8543-87F8C690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6" y="1256196"/>
            <a:ext cx="3382854" cy="263110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4590388-7CA6-3472-F1AA-055A8D833E3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65089" y="1501475"/>
            <a:ext cx="484109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model is highly accurate in classifying the different categories, as indicated by the high numbers on the diagonal.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Strength: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model performs well in distinguishing between glioma, meningioma,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notumor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pituitary.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Areas of Improvement: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off-diagonal numbers highlight some misclassifications, suggesting potential areas for further refinement.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BECF5FF0-561A-F399-00D9-4EC4DAF3E935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0025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117205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38DEF416-5814-737F-DA46-652EB00A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3635A1DA-E65D-34CF-A3C0-9273AADB8357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7A4D1C2E-409B-581B-D6E9-12013EDE8C01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  <a:sym typeface="Fragment Mono"/>
              </a:rPr>
              <a:t>0025</a:t>
            </a:r>
            <a:endParaRPr sz="1300" dirty="0">
              <a:solidFill>
                <a:schemeClr val="dk1"/>
              </a:solidFill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  <a:sym typeface="Fragment Mono"/>
            </a:endParaRPr>
          </a:p>
        </p:txBody>
      </p:sp>
      <p:sp>
        <p:nvSpPr>
          <p:cNvPr id="8" name="Google Shape;236;p30">
            <a:extLst>
              <a:ext uri="{FF2B5EF4-FFF2-40B4-BE49-F238E27FC236}">
                <a16:creationId xmlns:a16="http://schemas.microsoft.com/office/drawing/2014/main" id="{44BBA01F-9663-0856-1A14-85A6BB28B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855" y="464334"/>
            <a:ext cx="7873994" cy="7364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Ablation Report</a:t>
            </a:r>
            <a:endParaRPr lang="en-US" dirty="0"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16A070-6F4E-C737-1F9C-FAF9035F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48090"/>
              </p:ext>
            </p:extLst>
          </p:nvPr>
        </p:nvGraphicFramePr>
        <p:xfrm>
          <a:off x="1142999" y="1261471"/>
          <a:ext cx="7435850" cy="3235405"/>
        </p:xfrm>
        <a:graphic>
          <a:graphicData uri="http://schemas.openxmlformats.org/drawingml/2006/table">
            <a:tbl>
              <a:tblPr firstRow="1" bandRow="1">
                <a:tableStyleId>{B1A6E88A-459E-4A03-9031-A72656A7BB97}</a:tableStyleId>
              </a:tblPr>
              <a:tblGrid>
                <a:gridCol w="1487170">
                  <a:extLst>
                    <a:ext uri="{9D8B030D-6E8A-4147-A177-3AD203B41FA5}">
                      <a16:colId xmlns:a16="http://schemas.microsoft.com/office/drawing/2014/main" val="1296857142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2754182168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3381852329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949544637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503772175"/>
                    </a:ext>
                  </a:extLst>
                </a:gridCol>
              </a:tblGrid>
              <a:tr h="647081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🧠</a:t>
                      </a:r>
                      <a:endParaRPr lang="en-IN" sz="1400" dirty="0">
                        <a:latin typeface="Fragment Mono" panose="020B0604020202020204" charset="0"/>
                        <a:ea typeface="Fragment Mono" panose="020B0604020202020204" charset="0"/>
                        <a:cs typeface="Fragment Mon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VecTorium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EfficientNetB3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ResnNet50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994501"/>
                  </a:ext>
                </a:extLst>
              </a:tr>
              <a:tr h="64708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0.9695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0.9023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0.9261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0.9369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242560"/>
                  </a:ext>
                </a:extLst>
              </a:tr>
              <a:tr h="64708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0.0848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0.2427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0.2208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0.1782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893305"/>
                  </a:ext>
                </a:extLst>
              </a:tr>
              <a:tr h="64708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96.44%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90.47%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91.89%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93.46%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142270"/>
                  </a:ext>
                </a:extLst>
              </a:tr>
              <a:tr h="64708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Test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0.0962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0.2464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0.2371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Fragment Mono" panose="020B0604020202020204" charset="0"/>
                          <a:ea typeface="Fragment Mono" panose="020B0604020202020204" charset="0"/>
                          <a:cs typeface="Fragment Mono" panose="020B0604020202020204" charset="0"/>
                        </a:rPr>
                        <a:t>0.1799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535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3BA65EF-6F3B-C8EC-28DB-9BE57822F0AE}"/>
              </a:ext>
            </a:extLst>
          </p:cNvPr>
          <p:cNvSpPr txBox="1"/>
          <p:nvPr/>
        </p:nvSpPr>
        <p:spPr>
          <a:xfrm>
            <a:off x="7369523" y="999863"/>
            <a:ext cx="1397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*At 10 epochs</a:t>
            </a:r>
          </a:p>
        </p:txBody>
      </p:sp>
    </p:spTree>
    <p:extLst>
      <p:ext uri="{BB962C8B-B14F-4D97-AF65-F5344CB8AC3E}">
        <p14:creationId xmlns:p14="http://schemas.microsoft.com/office/powerpoint/2010/main" val="1748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034F0F7C-A27A-EB07-0CB4-7AF934E8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CE410964-B2E4-1452-4BD9-F5C5E34FAFBE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018560B1-4F5B-9E31-F891-369A539E4A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71FB2274-81EE-E727-7F24-83953232F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13283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4400" dirty="0"/>
              <a:t>Conclusion And Future Work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7685EA16-5A72-C460-8E38-A3BEE6F719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CB956CB7-49E6-A2BB-57A1-2FCE954D034B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0026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72365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070E1D1E-7125-A984-5813-A4CF388FC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AF5A80C4-9612-361A-0B31-5A87BF6AEB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1311" y="207309"/>
            <a:ext cx="6075726" cy="923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Conclusion</a:t>
            </a:r>
            <a:endParaRPr lang="en-US" sz="6600" dirty="0"/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5BC06C26-735C-265E-13DA-40F7921DE950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860EBF40-4EBF-8242-F66E-6B11225AB59D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0361284C-88AD-E822-5CF5-70D16A936D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62534" y="1233536"/>
            <a:ext cx="7429494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1.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Superior Performance of VecTorium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&gt;Highest Accuracy: 96.95%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&gt;Lowest Loss: 0.0848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&gt;Best Test Accuracy: 96.44%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&gt;Lowest Test Loss: 0.0962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2.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Comparison with Standard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&gt;EfficientNetB3: Lower accuracy 90.47% and higher test loss 0.2464.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&gt;VGG16: Moderate performance with 91.89% test accuracy and 0.2371 test loss.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&gt;ResNet50: Competitive with 93.46% test accuracy but still outperformed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VecTorium.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3.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Conclusion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&gt;Unlike traditional ensemble methods that combine model predictions, this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approach concatenates feature representations from multiple models and trains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shared classifier on these combined features. It provides a more integrated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efficient solution for leveraging the strengths of multiple architectures.</a:t>
            </a: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466066D8-E4C6-6BEE-F7D2-8886848C0D1E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0027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85636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4BE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/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/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/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805442" y="2287176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Introduction</a:t>
            </a:r>
            <a:endParaRPr sz="4400" dirty="0"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DA3D3B80-E019-A8C6-5C01-E890ED4BE7C8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0003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D1C01CB6-1CCD-F314-B606-4DD65BB1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A9B735BC-6F54-FB62-62FB-F74500F44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1311" y="537478"/>
            <a:ext cx="6075726" cy="923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Work</a:t>
            </a:r>
            <a:endParaRPr lang="en-US" sz="7200" dirty="0"/>
          </a:p>
        </p:txBody>
      </p: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C17260BC-F0F1-755D-A6CB-C9E97A92732F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048F8725-6A25-A02D-67BE-0BC02C70748D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837DC770-D1C8-0C89-0AB5-E3D4380B4FF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62534" y="1724889"/>
            <a:ext cx="742949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Model Optimization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 &gt;Enhance VecTorium’s efficiency for real-time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 &gt;Reduce computational requirements for broader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2. Expanded Applications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 &gt;Test VecTorium on larger, diverse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gment Mono" panose="020B0604020202020204" charset="0"/>
                <a:ea typeface="Fragment Mono" panose="020B0604020202020204" charset="0"/>
                <a:cs typeface="Fragment Mono" panose="020B0604020202020204" charset="0"/>
              </a:rPr>
              <a:t>   &gt;Explore its adaptability for other domains and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gment Mono" panose="020B0604020202020204" charset="0"/>
              <a:ea typeface="Fragment Mono" panose="020B0604020202020204" charset="0"/>
              <a:cs typeface="Fragment Mono" panose="020B0604020202020204" charset="0"/>
            </a:endParaRPr>
          </a:p>
        </p:txBody>
      </p:sp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0CCB58DF-E07C-7721-7A02-C95C41081469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0027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321561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8EFE1FD9-2A29-72B8-207F-DFE02E3C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557C1C10-0C07-C5BF-C89A-DA81A2C27416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A312F280-7A26-76AC-A8DF-FECB68B38CC0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1AF65861-B5D9-9A54-27A8-4B82D905C3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3B42117A-1C98-B33F-BF59-C0BF103E5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13283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4400" dirty="0"/>
              <a:t>References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3E55CCB8-EBED-1EF2-E7D6-EC72452B81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18F11451-284A-A90A-4908-FF5D8D2EA155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0028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279798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06026895-354A-61A8-9386-950886CF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D61EE0D9-0708-9E44-3D1B-7A1447D86757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EA418410-E7B1-37D3-7591-F134B4E9549D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TextBox 619">
            <a:extLst>
              <a:ext uri="{FF2B5EF4-FFF2-40B4-BE49-F238E27FC236}">
                <a16:creationId xmlns:a16="http://schemas.microsoft.com/office/drawing/2014/main" id="{74891A01-515F-96E1-1187-53472B17FBCC}"/>
              </a:ext>
            </a:extLst>
          </p:cNvPr>
          <p:cNvSpPr txBox="1"/>
          <p:nvPr/>
        </p:nvSpPr>
        <p:spPr>
          <a:xfrm>
            <a:off x="1412081" y="1637109"/>
            <a:ext cx="46148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Photos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u="sng" dirty="0">
                <a:hlinkClick r:id="rId3"/>
              </a:rPr>
              <a:t>Woman with headache in studio</a:t>
            </a:r>
            <a:endParaRPr lang="en-US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u="sng" dirty="0">
                <a:hlinkClick r:id="rId4"/>
              </a:rPr>
              <a:t>Unrecognizable woman with aching neck</a:t>
            </a:r>
            <a:endParaRPr lang="en-US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u="sng" dirty="0">
                <a:hlinkClick r:id="rId5"/>
              </a:rPr>
              <a:t>Photo woman touching sore neck</a:t>
            </a:r>
            <a:endParaRPr lang="en-US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u="sng" dirty="0">
                <a:hlinkClick r:id="rId6"/>
              </a:rPr>
              <a:t>Woman with headache in office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760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4040044" y="392275"/>
            <a:ext cx="4182629" cy="1168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VecTorium: A Novel Ensemble Model for Brain Tumor Classification</a:t>
            </a:r>
          </a:p>
        </p:txBody>
      </p:sp>
      <p:cxnSp>
        <p:nvCxnSpPr>
          <p:cNvPr id="239" name="Google Shape;239;p30"/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759019BF-699D-BFBD-9AF4-9A3E65B4B69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40044" y="1772113"/>
            <a:ext cx="4182484" cy="251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and timely diagnosis of brain tumors is critical for effective treatment.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050" b="1" dirty="0">
                <a:solidFill>
                  <a:schemeClr val="tx1"/>
                </a:solidFill>
                <a:latin typeface="Arial" panose="020B0604020202020204" pitchFamily="34" charset="0"/>
              </a:rPr>
              <a:t>Solution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VecTorium combines EfficientNetB3, VGG16, and ResNet50 to create a robust feature space using feature-level integration.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050" b="1" dirty="0">
                <a:solidFill>
                  <a:schemeClr val="tx1"/>
                </a:solidFill>
                <a:latin typeface="Arial" panose="020B0604020202020204" pitchFamily="34" charset="0"/>
              </a:rPr>
              <a:t>Key Features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classification accuracy.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Unified pipeline with reduced computational complexity.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Impact: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diagnosis and improved treatment outcomes for patients.</a:t>
            </a:r>
          </a:p>
        </p:txBody>
      </p:sp>
      <p:sp>
        <p:nvSpPr>
          <p:cNvPr id="3" name="Google Shape;194;p26">
            <a:extLst>
              <a:ext uri="{FF2B5EF4-FFF2-40B4-BE49-F238E27FC236}">
                <a16:creationId xmlns:a16="http://schemas.microsoft.com/office/drawing/2014/main" id="{33BDDBE7-8831-94FC-7FB5-AFFEC8EF82C1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0004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15" name="Picture 14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5EC90301-BF02-EBCE-DADC-0AFAE8B3C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39" y="389450"/>
            <a:ext cx="2640365" cy="4113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2873D89B-F58E-1DCA-888C-48008061E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37BB30B8-565D-D758-3516-B476667982FB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3786A70A-0FDF-CF65-6245-B66AE0C8A97E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D5641C05-1AF4-75AB-3FFF-46D515158F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3E61F881-9A9A-63AC-526A-199918278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287176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Motivation</a:t>
            </a:r>
            <a:endParaRPr sz="4400" dirty="0"/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6F2A585A-07BB-C8A2-78FC-4B8AA63FAE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D52B2469-75C2-34BC-D196-D188F92A6377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0005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377304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F4D76897-3524-B7BE-BB4D-D4A7142B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584B2CB5-0CFA-E90F-C092-AEAE0D213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6254" y="612980"/>
            <a:ext cx="2490064" cy="463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Motivation</a:t>
            </a:r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4E6F11E2-B0D5-4146-D8C1-A29637DE28A4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A763A1EA-44B8-DFE6-ADB1-BAB1E17718DA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76A7A187-B9AF-B515-D88B-C12DC3638336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96D0D7EB-3E95-9FE7-E13B-5BDB11579C6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40044" y="1011304"/>
            <a:ext cx="4182484" cy="348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 Need: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and timely diagnosis of brain tumors is essential to improve survival rates and guide effective treatment.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 of Traditional Methods: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Single-model approaches may lack robustness, and traditional ensemble methods can be computationally intensive.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Solution: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VecTorium integrates pre-trained models (EfficientNetB3, VGG16, ResNet50) at the feature level, enabling: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Easier Training: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Unified dense layers reduce the complexity of traditional ensemble training.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Efficiency: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Single-pass inference minimizes computational costs while maintaining high accuracy.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 Classification: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Diverse architectural strengths combine to create a richer feature space for better performance.</a:t>
            </a:r>
          </a:p>
        </p:txBody>
      </p:sp>
      <p:sp>
        <p:nvSpPr>
          <p:cNvPr id="3" name="Google Shape;194;p26">
            <a:extLst>
              <a:ext uri="{FF2B5EF4-FFF2-40B4-BE49-F238E27FC236}">
                <a16:creationId xmlns:a16="http://schemas.microsoft.com/office/drawing/2014/main" id="{6C10B2C9-5625-236E-6283-8658F398DD8B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0006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45945-5A79-A083-975D-AA63DDF5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40" y="389450"/>
            <a:ext cx="2667528" cy="41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876CCED0-DA74-A921-5AE4-4BB523E2F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4CE93865-AA59-6B72-E85B-8BE219E810FB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75DA283E-81C0-D29E-C15F-DAF26C1351C4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11271256-792E-9CD9-28A1-F4EAC366AD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FEB97B1C-01A1-40D2-20B6-242038D9FD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13283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Problem Statement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2DA22171-888D-C39A-3190-FACCC7C2BF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E6805DCE-D0AE-F7E3-825C-95D781CAEEB9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0007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78151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54573F2E-A078-CCC7-DD65-00AA56E29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>
            <a:extLst>
              <a:ext uri="{FF2B5EF4-FFF2-40B4-BE49-F238E27FC236}">
                <a16:creationId xmlns:a16="http://schemas.microsoft.com/office/drawing/2014/main" id="{CCBFBF4A-38C8-E75D-2EDD-7E333936C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6984" y="910415"/>
            <a:ext cx="4068603" cy="463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Problem Statement</a:t>
            </a:r>
          </a:p>
        </p:txBody>
      </p:sp>
      <p:cxnSp>
        <p:nvCxnSpPr>
          <p:cNvPr id="239" name="Google Shape;239;p30">
            <a:extLst>
              <a:ext uri="{FF2B5EF4-FFF2-40B4-BE49-F238E27FC236}">
                <a16:creationId xmlns:a16="http://schemas.microsoft.com/office/drawing/2014/main" id="{0F6DD940-A784-26CE-0701-D8C2793415A8}"/>
              </a:ext>
            </a:extLst>
          </p:cNvPr>
          <p:cNvCxnSpPr/>
          <p:nvPr/>
        </p:nvCxnSpPr>
        <p:spPr>
          <a:xfrm>
            <a:off x="8354925" y="844500"/>
            <a:ext cx="0" cy="34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>
            <a:extLst>
              <a:ext uri="{FF2B5EF4-FFF2-40B4-BE49-F238E27FC236}">
                <a16:creationId xmlns:a16="http://schemas.microsoft.com/office/drawing/2014/main" id="{D1425C29-1CDC-0F4A-D25D-69053A5CAF81}"/>
              </a:ext>
            </a:extLst>
          </p:cNvPr>
          <p:cNvCxnSpPr/>
          <p:nvPr/>
        </p:nvCxnSpPr>
        <p:spPr>
          <a:xfrm>
            <a:off x="419124" y="4499700"/>
            <a:ext cx="83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>
            <a:extLst>
              <a:ext uri="{FF2B5EF4-FFF2-40B4-BE49-F238E27FC236}">
                <a16:creationId xmlns:a16="http://schemas.microsoft.com/office/drawing/2014/main" id="{90FC1B95-BFB3-214C-C423-BC928CEA14F6}"/>
              </a:ext>
            </a:extLst>
          </p:cNvPr>
          <p:cNvCxnSpPr/>
          <p:nvPr/>
        </p:nvCxnSpPr>
        <p:spPr>
          <a:xfrm>
            <a:off x="1035338" y="392275"/>
            <a:ext cx="0" cy="410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0290FDF1-F517-6553-853D-4EEF4CF263A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40044" y="1438347"/>
            <a:ext cx="4182484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 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classification of brain tumors is essential for effective treatment but is hindered by:</a:t>
            </a:r>
            <a:b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and diverse tumor patterns.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&gt;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Variability in tumor types, sizes, and imaging modalities.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Our Goal: To build a robust model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      &gt;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Reliably classifies various brain tumor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Leverages feature concatenation from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efficientNetB3, VGG16, and ResNet50 to enhance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       diagnostic credibility.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Simplifies training while maintaining computational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        efficiency and high accuracy.       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94;p26">
            <a:extLst>
              <a:ext uri="{FF2B5EF4-FFF2-40B4-BE49-F238E27FC236}">
                <a16:creationId xmlns:a16="http://schemas.microsoft.com/office/drawing/2014/main" id="{D4426425-ADF7-77BE-E482-DFB078ED8F5D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0008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pic>
        <p:nvPicPr>
          <p:cNvPr id="5" name="Picture 4" descr="A poster of a brain&#10;&#10;Description automatically generated">
            <a:extLst>
              <a:ext uri="{FF2B5EF4-FFF2-40B4-BE49-F238E27FC236}">
                <a16:creationId xmlns:a16="http://schemas.microsoft.com/office/drawing/2014/main" id="{AAD43E8D-E8EC-AD39-9B4B-185C2FEB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38" y="389450"/>
            <a:ext cx="2894651" cy="41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>
          <a:extLst>
            <a:ext uri="{FF2B5EF4-FFF2-40B4-BE49-F238E27FC236}">
              <a16:creationId xmlns:a16="http://schemas.microsoft.com/office/drawing/2014/main" id="{D89DAC98-1490-2DDB-1570-9E8EE8BD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9">
            <a:extLst>
              <a:ext uri="{FF2B5EF4-FFF2-40B4-BE49-F238E27FC236}">
                <a16:creationId xmlns:a16="http://schemas.microsoft.com/office/drawing/2014/main" id="{FE9F0E1B-D528-F676-45F2-6A2DB786247E}"/>
              </a:ext>
            </a:extLst>
          </p:cNvPr>
          <p:cNvCxnSpPr/>
          <p:nvPr/>
        </p:nvCxnSpPr>
        <p:spPr>
          <a:xfrm>
            <a:off x="433825" y="4028975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>
            <a:extLst>
              <a:ext uri="{FF2B5EF4-FFF2-40B4-BE49-F238E27FC236}">
                <a16:creationId xmlns:a16="http://schemas.microsoft.com/office/drawing/2014/main" id="{501C7E00-7C6A-D46E-D9F9-3C97B36F7201}"/>
              </a:ext>
            </a:extLst>
          </p:cNvPr>
          <p:cNvCxnSpPr/>
          <p:nvPr/>
        </p:nvCxnSpPr>
        <p:spPr>
          <a:xfrm>
            <a:off x="433825" y="4402800"/>
            <a:ext cx="82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>
            <a:extLst>
              <a:ext uri="{FF2B5EF4-FFF2-40B4-BE49-F238E27FC236}">
                <a16:creationId xmlns:a16="http://schemas.microsoft.com/office/drawing/2014/main" id="{D7A8A31B-B44E-89B3-E414-2CFAE487300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9692" y="1071552"/>
            <a:ext cx="125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0" name="Google Shape;230;p29">
            <a:extLst>
              <a:ext uri="{FF2B5EF4-FFF2-40B4-BE49-F238E27FC236}">
                <a16:creationId xmlns:a16="http://schemas.microsoft.com/office/drawing/2014/main" id="{5143B44F-7D60-5C70-2762-36EC2F257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442" y="2060648"/>
            <a:ext cx="4944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Literature survey</a:t>
            </a:r>
          </a:p>
        </p:txBody>
      </p:sp>
      <p:pic>
        <p:nvPicPr>
          <p:cNvPr id="231" name="Google Shape;231;p29">
            <a:extLst>
              <a:ext uri="{FF2B5EF4-FFF2-40B4-BE49-F238E27FC236}">
                <a16:creationId xmlns:a16="http://schemas.microsoft.com/office/drawing/2014/main" id="{B7CD1017-4096-045B-AE98-271FD25B5E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2657866"/>
            <a:ext cx="2975251" cy="209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4;p26">
            <a:extLst>
              <a:ext uri="{FF2B5EF4-FFF2-40B4-BE49-F238E27FC236}">
                <a16:creationId xmlns:a16="http://schemas.microsoft.com/office/drawing/2014/main" id="{03896590-618E-265E-2740-AF5F2DBD97AB}"/>
              </a:ext>
            </a:extLst>
          </p:cNvPr>
          <p:cNvSpPr txBox="1"/>
          <p:nvPr/>
        </p:nvSpPr>
        <p:spPr>
          <a:xfrm>
            <a:off x="8068225" y="361400"/>
            <a:ext cx="652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Fragment Mono"/>
                <a:ea typeface="Fragment Mono"/>
                <a:cs typeface="Fragment Mono"/>
                <a:sym typeface="Fragment Mono"/>
              </a:rPr>
              <a:t>0009</a:t>
            </a:r>
            <a:endParaRPr sz="1300" dirty="0">
              <a:solidFill>
                <a:schemeClr val="dk1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  <p:extLst>
      <p:ext uri="{BB962C8B-B14F-4D97-AF65-F5344CB8AC3E}">
        <p14:creationId xmlns:p14="http://schemas.microsoft.com/office/powerpoint/2010/main" val="1304634381"/>
      </p:ext>
    </p:extLst>
  </p:cSld>
  <p:clrMapOvr>
    <a:masterClrMapping/>
  </p:clrMapOvr>
</p:sld>
</file>

<file path=ppt/theme/theme1.xml><?xml version="1.0" encoding="utf-8"?>
<a:theme xmlns:a="http://schemas.openxmlformats.org/drawingml/2006/main" name="Infectious Disease: Meningitis by Slidesgo">
  <a:themeElements>
    <a:clrScheme name="Simple Light">
      <a:dk1>
        <a:srgbClr val="3A2A2A"/>
      </a:dk1>
      <a:lt1>
        <a:srgbClr val="F3EDEA"/>
      </a:lt1>
      <a:dk2>
        <a:srgbClr val="D1C4BE"/>
      </a:dk2>
      <a:lt2>
        <a:srgbClr val="E8BD8F"/>
      </a:lt2>
      <a:accent1>
        <a:srgbClr val="D1928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1294</Words>
  <Application>Microsoft Office PowerPoint</Application>
  <PresentationFormat>On-screen Show (16:9)</PresentationFormat>
  <Paragraphs>261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Bebas Neue</vt:lpstr>
      <vt:lpstr>Fragment Mono</vt:lpstr>
      <vt:lpstr>Infectious Disease: Meningitis by Slidesgo</vt:lpstr>
      <vt:lpstr>🧠VecTorium</vt:lpstr>
      <vt:lpstr>01</vt:lpstr>
      <vt:lpstr>01</vt:lpstr>
      <vt:lpstr>VecTorium: A Novel Ensemble Model for Brain Tumor Classification</vt:lpstr>
      <vt:lpstr>02</vt:lpstr>
      <vt:lpstr>Motivation</vt:lpstr>
      <vt:lpstr>03</vt:lpstr>
      <vt:lpstr>Problem Statement</vt:lpstr>
      <vt:lpstr>04</vt:lpstr>
      <vt:lpstr>Comparative Analysis of Existing Approaches</vt:lpstr>
      <vt:lpstr>Comparative Analysis of Existing Approaches</vt:lpstr>
      <vt:lpstr>05</vt:lpstr>
      <vt:lpstr>Dataset Statistics: Class Distribution</vt:lpstr>
      <vt:lpstr>06</vt:lpstr>
      <vt:lpstr>Feature Fusion Model with  Pre-Trained Networks</vt:lpstr>
      <vt:lpstr>Input Image</vt:lpstr>
      <vt:lpstr>EfficientNetB3, VGG16, ResNet50</vt:lpstr>
      <vt:lpstr>GlobalAveragePooling2D and Feature Vectors</vt:lpstr>
      <vt:lpstr>Feature Vector Concatenation</vt:lpstr>
      <vt:lpstr>Fully Connected Dense Layer</vt:lpstr>
      <vt:lpstr>Dropout for Regularization</vt:lpstr>
      <vt:lpstr>SoftMax Classifier</vt:lpstr>
      <vt:lpstr>07</vt:lpstr>
      <vt:lpstr>Model Training and Validation Accuracy</vt:lpstr>
      <vt:lpstr>Model Training and Validation Loss</vt:lpstr>
      <vt:lpstr>Confusion Matrix Analysis</vt:lpstr>
      <vt:lpstr>Ablation Report</vt:lpstr>
      <vt:lpstr>08</vt:lpstr>
      <vt:lpstr>Conclusion</vt:lpstr>
      <vt:lpstr>Future Work</vt:lpstr>
      <vt:lpstr>09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🧠VecTorium</dc:title>
  <dc:creator>maddi rishi</dc:creator>
  <cp:lastModifiedBy>maddi rishi</cp:lastModifiedBy>
  <cp:revision>16</cp:revision>
  <dcterms:modified xsi:type="dcterms:W3CDTF">2024-11-29T20:49:46Z</dcterms:modified>
</cp:coreProperties>
</file>